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86" r:id="rId4"/>
    <p:sldId id="259" r:id="rId5"/>
    <p:sldId id="260" r:id="rId6"/>
    <p:sldId id="261" r:id="rId7"/>
    <p:sldId id="262" r:id="rId8"/>
    <p:sldId id="263" r:id="rId9"/>
    <p:sldId id="287" r:id="rId10"/>
    <p:sldId id="265" r:id="rId11"/>
    <p:sldId id="266" r:id="rId12"/>
    <p:sldId id="267" r:id="rId13"/>
    <p:sldId id="291" r:id="rId14"/>
    <p:sldId id="292" r:id="rId15"/>
    <p:sldId id="293" r:id="rId16"/>
    <p:sldId id="294" r:id="rId17"/>
    <p:sldId id="268" r:id="rId18"/>
    <p:sldId id="269" r:id="rId19"/>
    <p:sldId id="270" r:id="rId20"/>
    <p:sldId id="295" r:id="rId21"/>
    <p:sldId id="296" r:id="rId22"/>
    <p:sldId id="271" r:id="rId23"/>
    <p:sldId id="272" r:id="rId24"/>
    <p:sldId id="273" r:id="rId25"/>
    <p:sldId id="274" r:id="rId26"/>
    <p:sldId id="275" r:id="rId27"/>
    <p:sldId id="288" r:id="rId28"/>
    <p:sldId id="276" r:id="rId29"/>
    <p:sldId id="277" r:id="rId30"/>
    <p:sldId id="289" r:id="rId31"/>
    <p:sldId id="278" r:id="rId32"/>
    <p:sldId id="279" r:id="rId33"/>
    <p:sldId id="280" r:id="rId34"/>
    <p:sldId id="281" r:id="rId35"/>
    <p:sldId id="282" r:id="rId36"/>
    <p:sldId id="290"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p:cViewPr varScale="1">
        <p:scale>
          <a:sx n="112" d="100"/>
          <a:sy n="112" d="100"/>
        </p:scale>
        <p:origin x="154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1/23/22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895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1/23/22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6946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1/23/22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1665602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1/23/22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2568325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ADE63B-44A6-4FBB-BDEF-A486D32003C9}" type="datetimeFigureOut">
              <a:rPr lang="en-PH" smtClean="0"/>
              <a:t>1/23/22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370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ADE63B-44A6-4FBB-BDEF-A486D32003C9}" type="datetimeFigureOut">
              <a:rPr lang="en-PH" smtClean="0"/>
              <a:t>1/23/22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19784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ADE63B-44A6-4FBB-BDEF-A486D32003C9}" type="datetimeFigureOut">
              <a:rPr lang="en-PH" smtClean="0"/>
              <a:t>1/23/22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4734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1ADE63B-44A6-4FBB-BDEF-A486D32003C9}" type="datetimeFigureOut">
              <a:rPr lang="en-PH" smtClean="0"/>
              <a:t>1/23/22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369913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1ADE63B-44A6-4FBB-BDEF-A486D32003C9}" type="datetimeFigureOut">
              <a:rPr lang="en-PH" smtClean="0"/>
              <a:t>1/23/22</a:t>
            </a:fld>
            <a:endParaRPr lang="en-PH"/>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PH"/>
          </a:p>
        </p:txBody>
      </p:sp>
      <p:sp>
        <p:nvSpPr>
          <p:cNvPr id="9" name="Slide Number Placeholder 8"/>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2438274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21ADE63B-44A6-4FBB-BDEF-A486D32003C9}" type="datetimeFigureOut">
              <a:rPr lang="en-PH" smtClean="0"/>
              <a:t>1/23/22</a:t>
            </a:fld>
            <a:endParaRPr lang="en-PH"/>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PH"/>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65EAA59-4FE1-4922-B1A7-8F5F54B52C31}" type="slidenum">
              <a:rPr lang="en-PH" smtClean="0"/>
              <a:t>‹#›</a:t>
            </a:fld>
            <a:endParaRPr lang="en-PH"/>
          </a:p>
        </p:txBody>
      </p:sp>
    </p:spTree>
    <p:extLst>
      <p:ext uri="{BB962C8B-B14F-4D97-AF65-F5344CB8AC3E}">
        <p14:creationId xmlns:p14="http://schemas.microsoft.com/office/powerpoint/2010/main" val="2068651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ADE63B-44A6-4FBB-BDEF-A486D32003C9}" type="datetimeFigureOut">
              <a:rPr lang="en-PH" smtClean="0"/>
              <a:t>1/23/22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335764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21ADE63B-44A6-4FBB-BDEF-A486D32003C9}" type="datetimeFigureOut">
              <a:rPr lang="en-PH" smtClean="0"/>
              <a:t>1/23/22</a:t>
            </a:fld>
            <a:endParaRPr lang="en-PH"/>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PH"/>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65EAA59-4FE1-4922-B1A7-8F5F54B52C31}" type="slidenum">
              <a:rPr lang="en-PH" smtClean="0"/>
              <a:t>‹#›</a:t>
            </a:fld>
            <a:endParaRPr lang="en-PH"/>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445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086600" cy="3970318"/>
          </a:xfrm>
          <a:prstGeom prst="rect">
            <a:avLst/>
          </a:prstGeom>
          <a:noFill/>
        </p:spPr>
        <p:txBody>
          <a:bodyPr wrap="square" rtlCol="0">
            <a:spAutoFit/>
          </a:bodyPr>
          <a:lstStyle/>
          <a:p>
            <a:pPr algn="ctr"/>
            <a:r>
              <a:rPr lang="en-US" sz="3600" b="1" dirty="0">
                <a:latin typeface="Arial" panose="020B0604020202020204" pitchFamily="34" charset="0"/>
                <a:cs typeface="Arial" panose="020B0604020202020204" pitchFamily="34" charset="0"/>
              </a:rPr>
              <a:t>FACING OUR DAILY BATTLES:     The Practice of Endurance, Perseverance and Patience </a:t>
            </a:r>
            <a:endParaRPr lang="en-PH" sz="3600" b="1" dirty="0">
              <a:latin typeface="Arial" panose="020B0604020202020204" pitchFamily="34" charset="0"/>
              <a:cs typeface="Arial" panose="020B0604020202020204" pitchFamily="34" charset="0"/>
            </a:endParaRPr>
          </a:p>
          <a:p>
            <a:pPr algn="ctr"/>
            <a:r>
              <a:rPr lang="en-PH" sz="3600" b="1" dirty="0">
                <a:latin typeface="Arial" panose="020B0604020202020204" pitchFamily="34" charset="0"/>
                <a:cs typeface="Arial" panose="020B0604020202020204" pitchFamily="34" charset="0"/>
              </a:rPr>
              <a:t> </a:t>
            </a:r>
          </a:p>
          <a:p>
            <a:pPr algn="ctr"/>
            <a:r>
              <a:rPr lang="en-PH" sz="3600" b="1" dirty="0">
                <a:latin typeface="Arial" panose="020B0604020202020204" pitchFamily="34" charset="0"/>
                <a:cs typeface="Arial" panose="020B0604020202020204" pitchFamily="34" charset="0"/>
              </a:rPr>
              <a:t>Hebrews 6:11-12</a:t>
            </a:r>
          </a:p>
          <a:p>
            <a:pPr algn="ctr"/>
            <a:r>
              <a:rPr lang="en-PH" sz="3600" b="1" dirty="0">
                <a:latin typeface="Arial" panose="020B0604020202020204" pitchFamily="34" charset="0"/>
                <a:cs typeface="Arial" panose="020B0604020202020204" pitchFamily="34" charset="0"/>
              </a:rPr>
              <a:t>Hebrews 10:35-36</a:t>
            </a:r>
          </a:p>
          <a:p>
            <a:pPr algn="ctr"/>
            <a:r>
              <a:rPr lang="en-PH" sz="3600" b="1" dirty="0">
                <a:latin typeface="Arial" panose="020B0604020202020204" pitchFamily="34" charset="0"/>
                <a:cs typeface="Arial" panose="020B0604020202020204" pitchFamily="34" charset="0"/>
              </a:rPr>
              <a:t>Revelation 14:12</a:t>
            </a:r>
          </a:p>
        </p:txBody>
      </p:sp>
    </p:spTree>
    <p:extLst>
      <p:ext uri="{BB962C8B-B14F-4D97-AF65-F5344CB8AC3E}">
        <p14:creationId xmlns:p14="http://schemas.microsoft.com/office/powerpoint/2010/main" val="1471790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7467600" cy="5078313"/>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“Endurance is the ability to stand up under adversity; perseverance is the ability to progress in spite of it.  These two are our patient reaction to circumstances, while long-suffering is our patient reaction to people.”  Jerry Bridges, The Practice of Godliness</a:t>
            </a:r>
          </a:p>
        </p:txBody>
      </p:sp>
    </p:spTree>
    <p:extLst>
      <p:ext uri="{BB962C8B-B14F-4D97-AF65-F5344CB8AC3E}">
        <p14:creationId xmlns:p14="http://schemas.microsoft.com/office/powerpoint/2010/main" val="1471790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685800"/>
            <a:ext cx="7620000" cy="5632311"/>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Hebrews 11:27  </a:t>
            </a:r>
          </a:p>
          <a:p>
            <a:r>
              <a:rPr lang="en-PH" sz="4000" b="1" dirty="0">
                <a:latin typeface="Arial" panose="020B0604020202020204" pitchFamily="34" charset="0"/>
                <a:cs typeface="Arial" panose="020B0604020202020204" pitchFamily="34" charset="0"/>
              </a:rPr>
              <a:t>Hebrews 12:1</a:t>
            </a:r>
          </a:p>
          <a:p>
            <a:endParaRPr lang="en-PH" sz="4000" b="1" dirty="0">
              <a:latin typeface="Arial" panose="020B0604020202020204" pitchFamily="34" charset="0"/>
              <a:cs typeface="Arial" panose="020B0604020202020204" pitchFamily="34" charset="0"/>
            </a:endParaRPr>
          </a:p>
          <a:p>
            <a:r>
              <a:rPr lang="en-PH" sz="4000" dirty="0">
                <a:latin typeface="Arial" panose="020B0604020202020204" pitchFamily="34" charset="0"/>
                <a:cs typeface="Arial" panose="020B0604020202020204" pitchFamily="34" charset="0"/>
              </a:rPr>
              <a:t>A vital element that strengthens the heart for endurance is </a:t>
            </a:r>
            <a:r>
              <a:rPr lang="en-PH" sz="4000" b="1" dirty="0">
                <a:latin typeface="Arial" panose="020B0604020202020204" pitchFamily="34" charset="0"/>
                <a:cs typeface="Arial" panose="020B0604020202020204" pitchFamily="34" charset="0"/>
              </a:rPr>
              <a:t>keeping ones eyes on the Lord or staying focused on Him as the victorious Savior.</a:t>
            </a:r>
            <a:r>
              <a:rPr lang="en-PH" sz="4000" dirty="0">
                <a:latin typeface="Arial" panose="020B0604020202020204" pitchFamily="34" charset="0"/>
                <a:cs typeface="Arial" panose="020B0604020202020204" pitchFamily="34" charset="0"/>
              </a:rPr>
              <a:t> </a:t>
            </a:r>
            <a:endParaRPr lang="en-PH" sz="4000" b="1" dirty="0">
              <a:latin typeface="Arial" panose="020B0604020202020204" pitchFamily="34" charset="0"/>
              <a:cs typeface="Arial" panose="020B0604020202020204" pitchFamily="34" charset="0"/>
            </a:endParaRP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990600"/>
            <a:ext cx="6858000" cy="3970318"/>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ENDURANCE AND PERSEVERANCE RELATE TO EXPERIENCING THE GRACE AND THE POWER OF GOD AT WORK IN OUR LIVES ENABLING US TO REJOICE IN TRIALS AND TRIBULATIONS. </a:t>
            </a:r>
          </a:p>
        </p:txBody>
      </p:sp>
    </p:spTree>
    <p:extLst>
      <p:ext uri="{BB962C8B-B14F-4D97-AF65-F5344CB8AC3E}">
        <p14:creationId xmlns:p14="http://schemas.microsoft.com/office/powerpoint/2010/main" val="1471790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762000"/>
            <a:ext cx="7239000" cy="4279441"/>
          </a:xfrm>
          <a:prstGeom prst="rect">
            <a:avLst/>
          </a:prstGeom>
          <a:noFill/>
        </p:spPr>
        <p:txBody>
          <a:bodyPr wrap="square" rtlCol="0">
            <a:spAutoFit/>
          </a:bodyPr>
          <a:lstStyle/>
          <a:p>
            <a:pPr algn="ctr">
              <a:lnSpc>
                <a:spcPct val="115000"/>
              </a:lnSpc>
              <a:spcAft>
                <a:spcPts val="1000"/>
              </a:spcAft>
            </a:pPr>
            <a:r>
              <a:rPr lang="en-PH" sz="4000" b="1" dirty="0">
                <a:latin typeface="Arial" panose="020B0604020202020204" pitchFamily="34" charset="0"/>
                <a:ea typeface="Calibri" panose="020F0502020204030204" pitchFamily="34" charset="0"/>
                <a:cs typeface="Arial" panose="020B0604020202020204" pitchFamily="34" charset="0"/>
              </a:rPr>
              <a:t>T</a:t>
            </a:r>
            <a:r>
              <a:rPr lang="en-PH" sz="4000" b="1" dirty="0">
                <a:effectLst/>
                <a:latin typeface="Arial" panose="020B0604020202020204" pitchFamily="34" charset="0"/>
                <a:ea typeface="Calibri" panose="020F0502020204030204" pitchFamily="34" charset="0"/>
                <a:cs typeface="Arial" panose="020B0604020202020204" pitchFamily="34" charset="0"/>
              </a:rPr>
              <a:t>he key to endurance, perseverance and patience is to trust that God is ultimately in control, working out every event for His glory and for our good.</a:t>
            </a:r>
            <a:endParaRPr lang="en-PH" sz="4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99514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
            <a:ext cx="7239000" cy="4626075"/>
          </a:xfrm>
          <a:prstGeom prst="rect">
            <a:avLst/>
          </a:prstGeom>
          <a:noFill/>
        </p:spPr>
        <p:txBody>
          <a:bodyPr wrap="square" rtlCol="0">
            <a:spAutoFit/>
          </a:bodyPr>
          <a:lstStyle/>
          <a:p>
            <a:pPr algn="ctr">
              <a:lnSpc>
                <a:spcPct val="115000"/>
              </a:lnSpc>
              <a:spcAft>
                <a:spcPts val="1000"/>
              </a:spcAft>
            </a:pPr>
            <a:r>
              <a:rPr lang="en-PH" sz="3600" b="1" dirty="0">
                <a:effectLst/>
                <a:latin typeface="Arial" panose="020B0604020202020204" pitchFamily="34" charset="0"/>
                <a:ea typeface="Calibri" panose="020F0502020204030204" pitchFamily="34" charset="0"/>
                <a:cs typeface="Arial" panose="020B0604020202020204" pitchFamily="34" charset="0"/>
              </a:rPr>
              <a:t>We must also acknowledge that these qualities are part of the fruit of the Spirit – patience (is His gift to us in Christ).</a:t>
            </a:r>
          </a:p>
          <a:p>
            <a:pPr algn="ctr">
              <a:lnSpc>
                <a:spcPct val="115000"/>
              </a:lnSpc>
              <a:spcAft>
                <a:spcPts val="1000"/>
              </a:spcAft>
            </a:pPr>
            <a:r>
              <a:rPr lang="en-PH" sz="3600" b="1" dirty="0">
                <a:effectLst/>
                <a:latin typeface="Arial" panose="020B0604020202020204" pitchFamily="34" charset="0"/>
                <a:ea typeface="Calibri" panose="020F0502020204030204" pitchFamily="34" charset="0"/>
                <a:cs typeface="Arial" panose="020B0604020202020204" pitchFamily="34" charset="0"/>
              </a:rPr>
              <a:t> HE </a:t>
            </a:r>
            <a:r>
              <a:rPr lang="en-PH" sz="3600" b="1" dirty="0">
                <a:latin typeface="Arial" panose="020B0604020202020204" pitchFamily="34" charset="0"/>
                <a:ea typeface="Calibri" panose="020F0502020204030204" pitchFamily="34" charset="0"/>
                <a:cs typeface="Arial" panose="020B0604020202020204" pitchFamily="34" charset="0"/>
              </a:rPr>
              <a:t>EMPOWERS AND SUSTAINS</a:t>
            </a:r>
            <a:r>
              <a:rPr lang="en-PH" sz="3600" b="1" dirty="0">
                <a:effectLst/>
                <a:latin typeface="Arial" panose="020B0604020202020204" pitchFamily="34" charset="0"/>
                <a:ea typeface="Calibri" panose="020F0502020204030204" pitchFamily="34" charset="0"/>
                <a:cs typeface="Arial" panose="020B0604020202020204" pitchFamily="34" charset="0"/>
              </a:rPr>
              <a:t> US TO MANIFEST THEM IN OUR LIVES.</a:t>
            </a:r>
            <a:endParaRPr lang="en-PH" sz="6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664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
            <a:ext cx="7239000" cy="5391412"/>
          </a:xfrm>
          <a:prstGeom prst="rect">
            <a:avLst/>
          </a:prstGeom>
          <a:noFill/>
        </p:spPr>
        <p:txBody>
          <a:bodyPr wrap="square" rtlCol="0">
            <a:spAutoFit/>
          </a:bodyPr>
          <a:lstStyle/>
          <a:p>
            <a:pPr algn="ctr">
              <a:lnSpc>
                <a:spcPct val="115000"/>
              </a:lnSpc>
              <a:spcAft>
                <a:spcPts val="1000"/>
              </a:spcAft>
            </a:pPr>
            <a:r>
              <a:rPr lang="en-US" sz="3600" b="1" dirty="0">
                <a:latin typeface="Arial" panose="020B0604020202020204" pitchFamily="34" charset="0"/>
                <a:ea typeface="Calibri" panose="020F0502020204030204" pitchFamily="34" charset="0"/>
                <a:cs typeface="Arial" panose="020B0604020202020204" pitchFamily="34" charset="0"/>
              </a:rPr>
              <a:t>THESE ALSO MUST BE SEEN IN THE LIGHT OF OUR INTIMATE RELATIONSHIP AND DEVOTION TO GOD. </a:t>
            </a:r>
          </a:p>
          <a:p>
            <a:pPr algn="ctr">
              <a:lnSpc>
                <a:spcPct val="115000"/>
              </a:lnSpc>
              <a:spcAft>
                <a:spcPts val="1000"/>
              </a:spcAft>
            </a:pPr>
            <a:r>
              <a:rPr lang="en-PH" sz="3600" b="1" dirty="0">
                <a:latin typeface="Arial" panose="020B0604020202020204" pitchFamily="34" charset="0"/>
                <a:cs typeface="Arial" panose="020B0604020202020204" pitchFamily="34" charset="0"/>
              </a:rPr>
              <a:t>If we rightly fear Him, we will submit to the trials that He allows.</a:t>
            </a:r>
            <a:endParaRPr lang="en-US" sz="3600" b="1" dirty="0">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3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85554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543800" cy="4626075"/>
          </a:xfrm>
          <a:prstGeom prst="rect">
            <a:avLst/>
          </a:prstGeom>
          <a:noFill/>
        </p:spPr>
        <p:txBody>
          <a:bodyPr wrap="square" rtlCol="0">
            <a:spAutoFit/>
          </a:bodyPr>
          <a:lstStyle/>
          <a:p>
            <a:pPr algn="ctr">
              <a:lnSpc>
                <a:spcPct val="115000"/>
              </a:lnSpc>
              <a:spcAft>
                <a:spcPts val="1000"/>
              </a:spcAft>
            </a:pPr>
            <a:r>
              <a:rPr lang="en-PH" sz="3600" b="1" dirty="0">
                <a:latin typeface="Arial" panose="020B0604020202020204" pitchFamily="34" charset="0"/>
                <a:cs typeface="Arial" panose="020B0604020202020204" pitchFamily="34" charset="0"/>
              </a:rPr>
              <a:t>If we understand His love, we will endure whatever circumstances we face.  </a:t>
            </a:r>
          </a:p>
          <a:p>
            <a:pPr algn="ctr">
              <a:lnSpc>
                <a:spcPct val="115000"/>
              </a:lnSpc>
              <a:spcAft>
                <a:spcPts val="1000"/>
              </a:spcAft>
            </a:pPr>
            <a:r>
              <a:rPr lang="en-PH" sz="3600" b="1" dirty="0">
                <a:latin typeface="Arial" panose="020B0604020202020204" pitchFamily="34" charset="0"/>
                <a:cs typeface="Arial" panose="020B0604020202020204" pitchFamily="34" charset="0"/>
              </a:rPr>
              <a:t>If we know His grace and sufficiency, we will rightly depend on Him to preserve us and allows us to persevere with joy.</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2554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8153400" cy="5632311"/>
          </a:xfrm>
          <a:prstGeom prst="rect">
            <a:avLst/>
          </a:prstGeom>
          <a:noFill/>
        </p:spPr>
        <p:txBody>
          <a:bodyPr wrap="square" rtlCol="0">
            <a:spAutoFit/>
          </a:bodyPr>
          <a:lstStyle/>
          <a:p>
            <a:r>
              <a:rPr lang="en-PH" sz="3600" dirty="0"/>
              <a:t>Robert Robinson, Come Thou Fount:</a:t>
            </a:r>
          </a:p>
          <a:p>
            <a:pPr lvl="1"/>
            <a:r>
              <a:rPr lang="en-PH" sz="3600" dirty="0"/>
              <a:t>O to grace how great a debtor</a:t>
            </a:r>
          </a:p>
          <a:p>
            <a:pPr lvl="1"/>
            <a:r>
              <a:rPr lang="en-PH" sz="3600" dirty="0"/>
              <a:t>Daily I’m constrained to be!</a:t>
            </a:r>
          </a:p>
          <a:p>
            <a:pPr lvl="1"/>
            <a:r>
              <a:rPr lang="en-PH" sz="3600" b="1" dirty="0"/>
              <a:t>Let Thy goodness like a fetter</a:t>
            </a:r>
            <a:endParaRPr lang="en-PH" sz="3600" dirty="0"/>
          </a:p>
          <a:p>
            <a:pPr lvl="1"/>
            <a:r>
              <a:rPr lang="en-PH" sz="3600" b="1" dirty="0"/>
              <a:t>Bind my wandering heart to Thee</a:t>
            </a:r>
            <a:r>
              <a:rPr lang="en-PH" sz="3600" dirty="0"/>
              <a:t>:</a:t>
            </a:r>
          </a:p>
          <a:p>
            <a:pPr lvl="1"/>
            <a:r>
              <a:rPr lang="en-PH" sz="3600" dirty="0"/>
              <a:t>Prone to wander, Lord, I feel it,</a:t>
            </a:r>
          </a:p>
          <a:p>
            <a:pPr lvl="1"/>
            <a:r>
              <a:rPr lang="en-PH" sz="3600" dirty="0"/>
              <a:t>Prone to leave the God I love;</a:t>
            </a:r>
          </a:p>
          <a:p>
            <a:pPr lvl="1"/>
            <a:r>
              <a:rPr lang="en-PH" sz="3600" dirty="0"/>
              <a:t>Here’s my heart Lord take and seal it; </a:t>
            </a:r>
          </a:p>
          <a:p>
            <a:pPr lvl="1"/>
            <a:r>
              <a:rPr lang="en-PH" sz="3600" dirty="0"/>
              <a:t>Seal it for Thy courts above.</a:t>
            </a:r>
          </a:p>
          <a:p>
            <a:endParaRPr lang="en-PH" sz="3600" dirty="0"/>
          </a:p>
        </p:txBody>
      </p:sp>
    </p:spTree>
    <p:extLst>
      <p:ext uri="{BB962C8B-B14F-4D97-AF65-F5344CB8AC3E}">
        <p14:creationId xmlns:p14="http://schemas.microsoft.com/office/powerpoint/2010/main" val="1471790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
            <a:ext cx="7772400" cy="5078313"/>
          </a:xfrm>
          <a:prstGeom prst="rect">
            <a:avLst/>
          </a:prstGeom>
          <a:noFill/>
        </p:spPr>
        <p:txBody>
          <a:bodyPr wrap="square" rtlCol="0">
            <a:spAutoFit/>
          </a:bodyPr>
          <a:lstStyle/>
          <a:p>
            <a:r>
              <a:rPr lang="en-PH" sz="3600" b="1" dirty="0">
                <a:latin typeface="Arial" panose="020B0604020202020204" pitchFamily="34" charset="0"/>
                <a:cs typeface="Arial" panose="020B0604020202020204" pitchFamily="34" charset="0"/>
              </a:rPr>
              <a:t>John Piper, The Roots of Endurance:  “Let your goodness, O God, bind my heart with a chain to you! Seal my will to yours with an unbreakable application of your eternal covenant. Keep me! Preserve me! Defeat every rising rebellion! Overcome every niggling doubt!... </a:t>
            </a:r>
          </a:p>
        </p:txBody>
      </p:sp>
    </p:spTree>
    <p:extLst>
      <p:ext uri="{BB962C8B-B14F-4D97-AF65-F5344CB8AC3E}">
        <p14:creationId xmlns:p14="http://schemas.microsoft.com/office/powerpoint/2010/main" val="1471790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33401"/>
            <a:ext cx="7924800" cy="5078313"/>
          </a:xfrm>
          <a:prstGeom prst="rect">
            <a:avLst/>
          </a:prstGeom>
        </p:spPr>
        <p:txBody>
          <a:bodyPr wrap="square">
            <a:spAutoFit/>
          </a:bodyPr>
          <a:lstStyle/>
          <a:p>
            <a:r>
              <a:rPr lang="en-PH" sz="3600" b="1" dirty="0">
                <a:latin typeface="Arial" panose="020B0604020202020204" pitchFamily="34" charset="0"/>
                <a:cs typeface="Arial" panose="020B0604020202020204" pitchFamily="34" charset="0"/>
              </a:rPr>
              <a:t>…Deliver from every destructive temptation! Nullify every fatal allurement! Expose every demonic deception! Tear down every arrogant argument! Shape me! Incline me! Hold me! Master me! Do whatever you must do to keep me trusting you and fearing you till Jesus comes or calls.”</a:t>
            </a:r>
          </a:p>
        </p:txBody>
      </p:sp>
    </p:spTree>
    <p:extLst>
      <p:ext uri="{BB962C8B-B14F-4D97-AF65-F5344CB8AC3E}">
        <p14:creationId xmlns:p14="http://schemas.microsoft.com/office/powerpoint/2010/main" val="1471790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51557"/>
            <a:ext cx="76962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The Christian life is sometimes characterized in the Bible as: </a:t>
            </a:r>
          </a:p>
          <a:p>
            <a:pPr lvl="0"/>
            <a:endParaRPr lang="en-PH" sz="4000" b="1" dirty="0">
              <a:latin typeface="Arial" panose="020B0604020202020204" pitchFamily="34" charset="0"/>
              <a:cs typeface="Arial" panose="020B0604020202020204" pitchFamily="34" charset="0"/>
            </a:endParaRPr>
          </a:p>
          <a:p>
            <a:pPr lvl="0"/>
            <a:r>
              <a:rPr lang="en-PH" sz="4000" b="1" dirty="0">
                <a:latin typeface="Arial" panose="020B0604020202020204" pitchFamily="34" charset="0"/>
                <a:cs typeface="Arial" panose="020B0604020202020204" pitchFamily="34" charset="0"/>
              </a:rPr>
              <a:t>1.  A race to be run (1 Cor. 9:24; Heb. 12:1)  </a:t>
            </a:r>
            <a:endParaRPr lang="en-PH" sz="4000" dirty="0">
              <a:latin typeface="Arial" panose="020B0604020202020204" pitchFamily="34" charset="0"/>
              <a:cs typeface="Arial" panose="020B0604020202020204" pitchFamily="34" charset="0"/>
            </a:endParaRPr>
          </a:p>
          <a:p>
            <a:pPr lvl="0"/>
            <a:r>
              <a:rPr lang="en-PH" sz="4000" b="1" dirty="0">
                <a:latin typeface="Arial" panose="020B0604020202020204" pitchFamily="34" charset="0"/>
                <a:cs typeface="Arial" panose="020B0604020202020204" pitchFamily="34" charset="0"/>
              </a:rPr>
              <a:t>2.  A struggle, an athletic contest  (1 Thess. 2:2; 1 Tim. 4:7-8; 2 Tim. 2:5; Heb. 10:32ff)</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33401"/>
            <a:ext cx="7924800" cy="5900270"/>
          </a:xfrm>
          <a:prstGeom prst="rect">
            <a:avLst/>
          </a:prstGeom>
        </p:spPr>
        <p:txBody>
          <a:bodyPr wrap="square">
            <a:spAutoFit/>
          </a:bodyPr>
          <a:lstStyle/>
          <a:p>
            <a:pPr>
              <a:lnSpc>
                <a:spcPct val="115000"/>
              </a:lnSpc>
              <a:spcAft>
                <a:spcPts val="1000"/>
              </a:spcAft>
            </a:pPr>
            <a:r>
              <a:rPr lang="en-PH" sz="3600" b="1" dirty="0">
                <a:effectLst/>
                <a:latin typeface="Arial" panose="020B0604020202020204" pitchFamily="34" charset="0"/>
                <a:ea typeface="Calibri" panose="020F0502020204030204" pitchFamily="34" charset="0"/>
                <a:cs typeface="Arial" panose="020B0604020202020204" pitchFamily="34" charset="0"/>
              </a:rPr>
              <a:t>We are asking for divine influence to move our hearts and the hearts of others from irreverence to reverence and from rebellion to joyful submission. </a:t>
            </a:r>
          </a:p>
          <a:p>
            <a:pPr>
              <a:lnSpc>
                <a:spcPct val="115000"/>
              </a:lnSpc>
              <a:spcAft>
                <a:spcPts val="1000"/>
              </a:spcAft>
            </a:pPr>
            <a:r>
              <a:rPr lang="en-PH" sz="3600" b="1" dirty="0">
                <a:effectLst/>
                <a:latin typeface="Arial" panose="020B0604020202020204" pitchFamily="34" charset="0"/>
                <a:ea typeface="Calibri" panose="020F0502020204030204" pitchFamily="34" charset="0"/>
                <a:cs typeface="Arial" panose="020B0604020202020204" pitchFamily="34" charset="0"/>
              </a:rPr>
              <a:t>We are admitting that without divine help, our hearts do not endure or persevere in reverence and obedience.</a:t>
            </a:r>
          </a:p>
        </p:txBody>
      </p:sp>
    </p:spTree>
    <p:extLst>
      <p:ext uri="{BB962C8B-B14F-4D97-AF65-F5344CB8AC3E}">
        <p14:creationId xmlns:p14="http://schemas.microsoft.com/office/powerpoint/2010/main" val="496853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419998"/>
            <a:ext cx="7924800" cy="2618602"/>
          </a:xfrm>
          <a:prstGeom prst="rect">
            <a:avLst/>
          </a:prstGeom>
        </p:spPr>
        <p:txBody>
          <a:bodyPr wrap="square">
            <a:spAutoFit/>
          </a:bodyPr>
          <a:lstStyle/>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Psalm 86:11</a:t>
            </a:r>
          </a:p>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Psalm 90:14</a:t>
            </a:r>
          </a:p>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Psalm 119:18 </a:t>
            </a:r>
          </a:p>
        </p:txBody>
      </p:sp>
    </p:spTree>
    <p:extLst>
      <p:ext uri="{BB962C8B-B14F-4D97-AF65-F5344CB8AC3E}">
        <p14:creationId xmlns:p14="http://schemas.microsoft.com/office/powerpoint/2010/main" val="346761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762000"/>
            <a:ext cx="7391400" cy="4401205"/>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C.  MOTIVATIONS TO ENDURE AND PERSEVERE</a:t>
            </a:r>
            <a:br>
              <a:rPr lang="en-PH" sz="4000" b="1" dirty="0">
                <a:latin typeface="Arial" panose="020B0604020202020204" pitchFamily="34" charset="0"/>
                <a:cs typeface="Arial" panose="020B0604020202020204" pitchFamily="34" charset="0"/>
              </a:rPr>
            </a:br>
            <a:endParaRPr lang="en-PH" sz="4000" dirty="0">
              <a:latin typeface="Arial" panose="020B0604020202020204" pitchFamily="34" charset="0"/>
              <a:cs typeface="Arial" panose="020B0604020202020204" pitchFamily="34" charset="0"/>
            </a:endParaRPr>
          </a:p>
          <a:p>
            <a:pPr lvl="0"/>
            <a:r>
              <a:rPr lang="en-PH" sz="4000" b="1" dirty="0">
                <a:latin typeface="Arial" panose="020B0604020202020204" pitchFamily="34" charset="0"/>
                <a:cs typeface="Arial" panose="020B0604020202020204" pitchFamily="34" charset="0"/>
              </a:rPr>
              <a:t>1.  ENDURE AND PERSEVERE IN CHRIST AND LIKE CHRIST </a:t>
            </a:r>
            <a:endParaRPr lang="en-PH" sz="40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2 Thessalonians 3:5</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295400"/>
            <a:ext cx="6705600" cy="4401205"/>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 IF WE ARE GOING TO ENDURE  OR PERSEVERE IN FAITH AND OBEDIENCE, </a:t>
            </a:r>
          </a:p>
          <a:p>
            <a:pPr algn="ctr"/>
            <a:r>
              <a:rPr lang="en-PH" sz="4000" b="1" dirty="0">
                <a:latin typeface="Arial" panose="020B0604020202020204" pitchFamily="34" charset="0"/>
                <a:cs typeface="Arial" panose="020B0604020202020204" pitchFamily="34" charset="0"/>
              </a:rPr>
              <a:t>GOD MUST “DIRECT OUR HEARTS” TO CHRIST.</a:t>
            </a:r>
            <a:endParaRPr lang="en-PH" sz="4000" dirty="0">
              <a:latin typeface="Arial" panose="020B0604020202020204" pitchFamily="34" charset="0"/>
              <a:cs typeface="Arial" panose="020B0604020202020204" pitchFamily="34" charset="0"/>
            </a:endParaRPr>
          </a:p>
          <a:p>
            <a:pPr algn="ct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086600" cy="4524315"/>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THE BIBLICAL CALL TO ENDURE AND PERSEVERE IN FAITH AND OBEDIENCE IS A CALL TO TRUST THE CHRIST-PURCHASED, EMPOWERING GRACE OF GOD.</a:t>
            </a:r>
          </a:p>
          <a:p>
            <a:pPr algn="ctr"/>
            <a:endParaRPr lang="en-PH" sz="3600" b="1" dirty="0">
              <a:latin typeface="Arial" panose="020B0604020202020204" pitchFamily="34" charset="0"/>
              <a:cs typeface="Arial" panose="020B0604020202020204" pitchFamily="34" charset="0"/>
            </a:endParaRPr>
          </a:p>
          <a:p>
            <a:pPr algn="ctr"/>
            <a:r>
              <a:rPr lang="en-PH" sz="3600" b="1" dirty="0">
                <a:latin typeface="Arial" panose="020B0604020202020204" pitchFamily="34" charset="0"/>
                <a:cs typeface="Arial" panose="020B0604020202020204" pitchFamily="34" charset="0"/>
              </a:rPr>
              <a:t>Romans 5:3-4 </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219200"/>
            <a:ext cx="7772400" cy="3785652"/>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John Piper:  </a:t>
            </a:r>
          </a:p>
          <a:p>
            <a:pPr algn="ctr"/>
            <a:r>
              <a:rPr lang="en-PH" sz="4000" b="1" dirty="0">
                <a:latin typeface="Arial" panose="020B0604020202020204" pitchFamily="34" charset="0"/>
                <a:cs typeface="Arial" panose="020B0604020202020204" pitchFamily="34" charset="0"/>
              </a:rPr>
              <a:t>“Our fight and our race and endurance is a radically God-centered, Christ-exalting, Spirit-dependent, promise-supported life.”</a:t>
            </a:r>
          </a:p>
        </p:txBody>
      </p:sp>
    </p:spTree>
    <p:extLst>
      <p:ext uri="{BB962C8B-B14F-4D97-AF65-F5344CB8AC3E}">
        <p14:creationId xmlns:p14="http://schemas.microsoft.com/office/powerpoint/2010/main" val="1471790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7772400" cy="193899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2.  ENDURE AND PERSEVERE AMIDST  TRIALS AND TRIBULATIONS </a:t>
            </a:r>
            <a:endParaRPr lang="en-PH" sz="4000" dirty="0">
              <a:latin typeface="Arial" panose="020B0604020202020204" pitchFamily="34" charset="0"/>
              <a:cs typeface="Arial" panose="020B0604020202020204" pitchFamily="34" charset="0"/>
            </a:endParaRPr>
          </a:p>
        </p:txBody>
      </p:sp>
      <p:sp>
        <p:nvSpPr>
          <p:cNvPr id="3" name="TextBox 2"/>
          <p:cNvSpPr txBox="1"/>
          <p:nvPr/>
        </p:nvSpPr>
        <p:spPr>
          <a:xfrm>
            <a:off x="914400" y="3008055"/>
            <a:ext cx="8001000" cy="2554545"/>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a.  They are often used by God as tools for our growth and maturity (</a:t>
            </a:r>
            <a:r>
              <a:rPr lang="en-PH" sz="4000" dirty="0">
                <a:latin typeface="Arial" panose="020B0604020202020204" pitchFamily="34" charset="0"/>
                <a:cs typeface="Arial" panose="020B0604020202020204" pitchFamily="34" charset="0"/>
              </a:rPr>
              <a:t>Jam. 1:2-4).</a:t>
            </a: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990600"/>
            <a:ext cx="7391400" cy="4154984"/>
          </a:xfrm>
          <a:prstGeom prst="rect">
            <a:avLst/>
          </a:prstGeom>
          <a:noFill/>
        </p:spPr>
        <p:txBody>
          <a:bodyPr wrap="square" rtlCol="0">
            <a:spAutoFit/>
          </a:bodyPr>
          <a:lstStyle/>
          <a:p>
            <a:r>
              <a:rPr lang="en-PH" sz="4400" b="1" dirty="0">
                <a:latin typeface="Arial" panose="020B0604020202020204" pitchFamily="34" charset="0"/>
                <a:cs typeface="Arial" panose="020B0604020202020204" pitchFamily="34" charset="0"/>
              </a:rPr>
              <a:t>b. Endurance under affliction is also a means of demonstrating Christ’s character through our lives </a:t>
            </a:r>
            <a:r>
              <a:rPr lang="en-PH" sz="4400" dirty="0">
                <a:latin typeface="Arial" panose="020B0604020202020204" pitchFamily="34" charset="0"/>
                <a:cs typeface="Arial" panose="020B0604020202020204" pitchFamily="34" charset="0"/>
              </a:rPr>
              <a:t> (1 Thess. 1:4; 2 Cor. 6:4; Jam. 1:12).</a:t>
            </a:r>
          </a:p>
        </p:txBody>
      </p:sp>
    </p:spTree>
    <p:extLst>
      <p:ext uri="{BB962C8B-B14F-4D97-AF65-F5344CB8AC3E}">
        <p14:creationId xmlns:p14="http://schemas.microsoft.com/office/powerpoint/2010/main" val="107387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38200"/>
            <a:ext cx="8001000" cy="3416320"/>
          </a:xfrm>
          <a:prstGeom prst="rect">
            <a:avLst/>
          </a:prstGeom>
          <a:noFill/>
        </p:spPr>
        <p:txBody>
          <a:bodyPr wrap="square" rtlCol="0">
            <a:spAutoFit/>
          </a:bodyPr>
          <a:lstStyle/>
          <a:p>
            <a:pPr lvl="0"/>
            <a:r>
              <a:rPr lang="en-PH" sz="3600" b="1" dirty="0">
                <a:latin typeface="Arial" panose="020B0604020202020204" pitchFamily="34" charset="0"/>
                <a:cs typeface="Arial" panose="020B0604020202020204" pitchFamily="34" charset="0"/>
              </a:rPr>
              <a:t>3.   ENDURE AND PERSEVERE IN HOPE</a:t>
            </a:r>
            <a:endParaRPr lang="en-PH" sz="3600" dirty="0">
              <a:latin typeface="Arial" panose="020B0604020202020204" pitchFamily="34" charset="0"/>
              <a:cs typeface="Arial" panose="020B0604020202020204" pitchFamily="34" charset="0"/>
            </a:endParaRPr>
          </a:p>
          <a:p>
            <a:endParaRPr lang="en-PH" sz="36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3600" dirty="0">
                <a:latin typeface="Arial" panose="020B0604020202020204" pitchFamily="34" charset="0"/>
                <a:cs typeface="Arial" panose="020B0604020202020204" pitchFamily="34" charset="0"/>
              </a:rPr>
              <a:t>Psalm 92:12; 1 Thess. 1:3 with verse 10</a:t>
            </a:r>
          </a:p>
          <a:p>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38200"/>
            <a:ext cx="7772400" cy="3170099"/>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4. ENDURE AND PERSEVERE WITH  JOY</a:t>
            </a:r>
          </a:p>
          <a:p>
            <a:pPr lvl="0"/>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Rom. 5:2-5; 12:12; Col. 1:11-12; </a:t>
            </a:r>
          </a:p>
          <a:p>
            <a:r>
              <a:rPr lang="en-PH" sz="4000" b="1" dirty="0">
                <a:latin typeface="Arial" panose="020B0604020202020204" pitchFamily="34" charset="0"/>
                <a:cs typeface="Arial" panose="020B0604020202020204" pitchFamily="34" charset="0"/>
              </a:rPr>
              <a:t>Heb. 12:2</a:t>
            </a:r>
          </a:p>
        </p:txBody>
      </p:sp>
    </p:spTree>
    <p:extLst>
      <p:ext uri="{BB962C8B-B14F-4D97-AF65-F5344CB8AC3E}">
        <p14:creationId xmlns:p14="http://schemas.microsoft.com/office/powerpoint/2010/main" val="3265062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51556"/>
            <a:ext cx="7543800" cy="4401205"/>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3.  A call to labor, toil or work (1 Cor. 3:8; 15:58; 2 Cor. 11:27; 2 Thess. 3:8) </a:t>
            </a:r>
            <a:endParaRPr lang="en-PH" sz="4000" dirty="0">
              <a:latin typeface="Arial" panose="020B0604020202020204" pitchFamily="34" charset="0"/>
              <a:cs typeface="Arial" panose="020B0604020202020204" pitchFamily="34" charset="0"/>
            </a:endParaRPr>
          </a:p>
          <a:p>
            <a:pPr lvl="0"/>
            <a:r>
              <a:rPr lang="en-PH" sz="4000" b="1" dirty="0">
                <a:latin typeface="Arial" panose="020B0604020202020204" pitchFamily="34" charset="0"/>
                <a:cs typeface="Arial" panose="020B0604020202020204" pitchFamily="34" charset="0"/>
              </a:rPr>
              <a:t>4.  A series of testings or trials (Jam 1:2-4;  1 Pet. 1:6; 4:12). </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91753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38200"/>
            <a:ext cx="7772400" cy="3477875"/>
          </a:xfrm>
          <a:prstGeom prst="rect">
            <a:avLst/>
          </a:prstGeom>
          <a:noFill/>
        </p:spPr>
        <p:txBody>
          <a:bodyPr wrap="square" rtlCol="0">
            <a:spAutoFit/>
          </a:bodyPr>
          <a:lstStyle/>
          <a:p>
            <a:r>
              <a:rPr lang="en-PH" sz="4400" b="1" dirty="0">
                <a:latin typeface="Arial" panose="020B0604020202020204" pitchFamily="34" charset="0"/>
                <a:cs typeface="Arial" panose="020B0604020202020204" pitchFamily="34" charset="0"/>
              </a:rPr>
              <a:t>Do we take time to thank God for every trial?  Do we know how to rejoice in all things and all circumstances?</a:t>
            </a:r>
          </a:p>
        </p:txBody>
      </p:sp>
    </p:spTree>
    <p:extLst>
      <p:ext uri="{BB962C8B-B14F-4D97-AF65-F5344CB8AC3E}">
        <p14:creationId xmlns:p14="http://schemas.microsoft.com/office/powerpoint/2010/main" val="1466618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90600"/>
            <a:ext cx="7391400" cy="378565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5. ENDURE AND PERSEVERE  WITH THE STRENGTH THAT GOD SUPPLIES</a:t>
            </a:r>
          </a:p>
          <a:p>
            <a:pPr marL="742950" lvl="1" indent="-285750">
              <a:buFont typeface="Arial" pitchFamily="34" charset="0"/>
              <a:buChar char="•"/>
            </a:pPr>
            <a:r>
              <a:rPr lang="en-PH" sz="4000" b="1" dirty="0">
                <a:latin typeface="Arial" panose="020B0604020202020204" pitchFamily="34" charset="0"/>
                <a:cs typeface="Arial" panose="020B0604020202020204" pitchFamily="34" charset="0"/>
              </a:rPr>
              <a:t>1 Timothy 6:11-12 </a:t>
            </a:r>
          </a:p>
          <a:p>
            <a:pPr marL="742950" lvl="1" indent="-285750">
              <a:buFont typeface="Arial" pitchFamily="34" charset="0"/>
              <a:buChar char="•"/>
            </a:pPr>
            <a:r>
              <a:rPr lang="en-PH" sz="4000" b="1" dirty="0">
                <a:latin typeface="Arial" panose="020B0604020202020204" pitchFamily="34" charset="0"/>
                <a:cs typeface="Arial" panose="020B0604020202020204" pitchFamily="34" charset="0"/>
              </a:rPr>
              <a:t>Philippians 2:12-13</a:t>
            </a:r>
          </a:p>
          <a:p>
            <a:pPr marL="742950" lvl="1" indent="-285750">
              <a:buFont typeface="Arial" pitchFamily="34" charset="0"/>
              <a:buChar char="•"/>
            </a:pPr>
            <a:r>
              <a:rPr lang="en-PH" sz="4000" b="1" dirty="0">
                <a:latin typeface="Arial" panose="020B0604020202020204" pitchFamily="34" charset="0"/>
                <a:cs typeface="Arial" panose="020B0604020202020204" pitchFamily="34" charset="0"/>
              </a:rPr>
              <a:t>Ephesians 6:10</a:t>
            </a:r>
          </a:p>
        </p:txBody>
      </p:sp>
    </p:spTree>
    <p:extLst>
      <p:ext uri="{BB962C8B-B14F-4D97-AF65-F5344CB8AC3E}">
        <p14:creationId xmlns:p14="http://schemas.microsoft.com/office/powerpoint/2010/main" val="32650626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7620000" cy="4401205"/>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6.  ENDURE AND PERSEVERE IN LOVE AND CHRISTIAN UNITY</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1 Cor. 13:4, 7; 2 Tim. 2:10</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Ephesians 4:1-3  </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Colossians 3:12-13</a:t>
            </a: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14400"/>
            <a:ext cx="7315200" cy="5016758"/>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7.  ENDURE AND PERSEVERE IN WAITING FOR THE COMING OF THE LORD</a:t>
            </a:r>
            <a:endParaRPr lang="en-PH" sz="40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Hebrews 6:12 </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James 5:1-11</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Luke 12:35-38 </a:t>
            </a:r>
          </a:p>
          <a:p>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762000"/>
            <a:ext cx="7467600" cy="4401205"/>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CONCLUSION</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Our capacity for endurance, perseverance and patience strongly depends on our confidence in God’s person and eternal purposes.</a:t>
            </a:r>
          </a:p>
        </p:txBody>
      </p:sp>
    </p:spTree>
    <p:extLst>
      <p:ext uri="{BB962C8B-B14F-4D97-AF65-F5344CB8AC3E}">
        <p14:creationId xmlns:p14="http://schemas.microsoft.com/office/powerpoint/2010/main" val="32650626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066800"/>
            <a:ext cx="7391400" cy="5016758"/>
          </a:xfrm>
          <a:prstGeom prst="rect">
            <a:avLst/>
          </a:prstGeom>
          <a:noFill/>
        </p:spPr>
        <p:txBody>
          <a:bodyPr wrap="square" rtlCol="0">
            <a:spAutoFit/>
          </a:bodyPr>
          <a:lstStyle/>
          <a:p>
            <a:r>
              <a:rPr lang="en-PH" sz="4000" b="1" dirty="0"/>
              <a:t>Endurance, perseverance and patience give us the capacity to plod on with joyous, hopeful, and loving determination in spite of </a:t>
            </a:r>
            <a:r>
              <a:rPr lang="en-PH" sz="4000" b="1" dirty="0">
                <a:latin typeface="Arial" panose="020B0604020202020204" pitchFamily="34" charset="0"/>
                <a:cs typeface="Arial" panose="020B0604020202020204" pitchFamily="34" charset="0"/>
              </a:rPr>
              <a:t>disappointments</a:t>
            </a:r>
            <a:r>
              <a:rPr lang="en-PH" sz="4000" b="1" dirty="0"/>
              <a:t>, rejection, persecution, and other pressures that might otherwise cause us to throw in the towel. </a:t>
            </a:r>
          </a:p>
        </p:txBody>
      </p:sp>
    </p:spTree>
    <p:extLst>
      <p:ext uri="{BB962C8B-B14F-4D97-AF65-F5344CB8AC3E}">
        <p14:creationId xmlns:p14="http://schemas.microsoft.com/office/powerpoint/2010/main" val="32650626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066800"/>
            <a:ext cx="7391400" cy="4047711"/>
          </a:xfrm>
          <a:prstGeom prst="rect">
            <a:avLst/>
          </a:prstGeom>
          <a:noFill/>
        </p:spPr>
        <p:txBody>
          <a:bodyPr wrap="square" rtlCol="0">
            <a:spAutoFit/>
          </a:bodyPr>
          <a:lstStyle/>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2 Timothy 4:7 </a:t>
            </a:r>
          </a:p>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“I have fought the good fight, I have finished the course, I have kept the faith.” </a:t>
            </a:r>
          </a:p>
        </p:txBody>
      </p:sp>
    </p:spTree>
    <p:extLst>
      <p:ext uri="{BB962C8B-B14F-4D97-AF65-F5344CB8AC3E}">
        <p14:creationId xmlns:p14="http://schemas.microsoft.com/office/powerpoint/2010/main" val="208951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57200"/>
            <a:ext cx="7086600" cy="5632311"/>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ONLY BY THE GRACE AND STRENGTH OF GOD CAN WE CONTINUE TO RUN THE RACE, STAND FIRM IN THE STRUGGLES OF LIFE, LABOR EFFECTIVELY, AND HANDLE THE TRIALS OF LIFE WITH ENDURANCE AND PERSEVERANCE.</a:t>
            </a:r>
            <a:endParaRPr lang="en-PH" sz="3600" dirty="0">
              <a:latin typeface="Arial" panose="020B0604020202020204" pitchFamily="34" charset="0"/>
              <a:cs typeface="Arial" panose="020B0604020202020204" pitchFamily="34" charset="0"/>
            </a:endParaRPr>
          </a:p>
          <a:p>
            <a:pPr algn="ct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6781800" cy="1261884"/>
          </a:xfrm>
          <a:prstGeom prst="rect">
            <a:avLst/>
          </a:prstGeom>
          <a:noFill/>
        </p:spPr>
        <p:txBody>
          <a:bodyPr wrap="square" rtlCol="0">
            <a:spAutoFit/>
          </a:bodyPr>
          <a:lstStyle/>
          <a:p>
            <a:r>
              <a:rPr lang="en-PH" sz="3800" b="1" dirty="0">
                <a:latin typeface="Arial" panose="020B0604020202020204" pitchFamily="34" charset="0"/>
                <a:cs typeface="Arial" panose="020B0604020202020204" pitchFamily="34" charset="0"/>
              </a:rPr>
              <a:t>A.  WHY THE NEED TO ENDURE AND PERSEVERE?</a:t>
            </a:r>
            <a:endParaRPr lang="en-PH" sz="3800" dirty="0">
              <a:latin typeface="Arial" panose="020B0604020202020204" pitchFamily="34" charset="0"/>
              <a:cs typeface="Arial" panose="020B0604020202020204" pitchFamily="34" charset="0"/>
            </a:endParaRPr>
          </a:p>
        </p:txBody>
      </p:sp>
      <p:sp>
        <p:nvSpPr>
          <p:cNvPr id="3" name="TextBox 2"/>
          <p:cNvSpPr txBox="1"/>
          <p:nvPr/>
        </p:nvSpPr>
        <p:spPr>
          <a:xfrm>
            <a:off x="1066800" y="1981200"/>
            <a:ext cx="7315200" cy="4770537"/>
          </a:xfrm>
          <a:prstGeom prst="rect">
            <a:avLst/>
          </a:prstGeom>
          <a:noFill/>
        </p:spPr>
        <p:txBody>
          <a:bodyPr wrap="square" rtlCol="0">
            <a:spAutoFit/>
          </a:bodyPr>
          <a:lstStyle/>
          <a:p>
            <a:pPr lvl="0"/>
            <a:r>
              <a:rPr lang="en-PH" sz="3800" b="1" dirty="0">
                <a:latin typeface="Arial" panose="020B0604020202020204" pitchFamily="34" charset="0"/>
                <a:cs typeface="Arial" panose="020B0604020202020204" pitchFamily="34" charset="0"/>
              </a:rPr>
              <a:t>1.  THE REALITY - STRUGGLES AND DIFFICULTIES ARE TO BE EXPECTED</a:t>
            </a:r>
            <a:endParaRPr lang="en-PH" sz="38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3800" dirty="0">
                <a:latin typeface="Arial" panose="020B0604020202020204" pitchFamily="34" charset="0"/>
                <a:cs typeface="Arial" panose="020B0604020202020204" pitchFamily="34" charset="0"/>
              </a:rPr>
              <a:t>John 16:33</a:t>
            </a:r>
          </a:p>
          <a:p>
            <a:pPr marL="1028700" lvl="1" indent="-571500">
              <a:buFont typeface="Arial" pitchFamily="34" charset="0"/>
              <a:buChar char="•"/>
            </a:pPr>
            <a:r>
              <a:rPr lang="en-PH" sz="3800" dirty="0">
                <a:latin typeface="Arial" panose="020B0604020202020204" pitchFamily="34" charset="0"/>
                <a:cs typeface="Arial" panose="020B0604020202020204" pitchFamily="34" charset="0"/>
              </a:rPr>
              <a:t>2 Timothy 3:12</a:t>
            </a:r>
          </a:p>
          <a:p>
            <a:pPr marL="1028700" lvl="1" indent="-571500">
              <a:buFont typeface="Arial" pitchFamily="34" charset="0"/>
              <a:buChar char="•"/>
            </a:pPr>
            <a:r>
              <a:rPr lang="en-PH" sz="3800" dirty="0">
                <a:latin typeface="Arial" panose="020B0604020202020204" pitchFamily="34" charset="0"/>
                <a:cs typeface="Arial" panose="020B0604020202020204" pitchFamily="34" charset="0"/>
              </a:rPr>
              <a:t>Acts 14:22</a:t>
            </a:r>
          </a:p>
          <a:p>
            <a:endParaRPr lang="en-PH" sz="3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33400"/>
            <a:ext cx="7467600" cy="5078313"/>
          </a:xfrm>
          <a:prstGeom prst="rect">
            <a:avLst/>
          </a:prstGeom>
          <a:noFill/>
        </p:spPr>
        <p:txBody>
          <a:bodyPr wrap="square" rtlCol="0">
            <a:spAutoFit/>
          </a:bodyPr>
          <a:lstStyle/>
          <a:p>
            <a:pPr lvl="0"/>
            <a:r>
              <a:rPr lang="en-PH" sz="3600" b="1" dirty="0">
                <a:latin typeface="Arial" panose="020B0604020202020204" pitchFamily="34" charset="0"/>
                <a:cs typeface="Arial" panose="020B0604020202020204" pitchFamily="34" charset="0"/>
              </a:rPr>
              <a:t>2.  THE ENCOURAGEMENT -  THE LORD THROUGH THE SCRIPTURE REMINDS US OF THE NEED TO ENDURE AND PERSEVERE.</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2 Timothy 2:12</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Romans 15:4-5</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1 Peter 5:10-11</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James 1:12 </a:t>
            </a:r>
          </a:p>
        </p:txBody>
      </p:sp>
    </p:spTree>
    <p:extLst>
      <p:ext uri="{BB962C8B-B14F-4D97-AF65-F5344CB8AC3E}">
        <p14:creationId xmlns:p14="http://schemas.microsoft.com/office/powerpoint/2010/main" val="1471790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685800"/>
            <a:ext cx="7239000" cy="5632311"/>
          </a:xfrm>
          <a:prstGeom prst="rect">
            <a:avLst/>
          </a:prstGeom>
          <a:noFill/>
        </p:spPr>
        <p:txBody>
          <a:bodyPr wrap="square" rtlCol="0">
            <a:spAutoFit/>
          </a:bodyPr>
          <a:lstStyle/>
          <a:p>
            <a:pPr lvl="0"/>
            <a:r>
              <a:rPr lang="en-PH" sz="3600" b="1" dirty="0">
                <a:latin typeface="Arial" panose="020B0604020202020204" pitchFamily="34" charset="0"/>
                <a:cs typeface="Arial" panose="020B0604020202020204" pitchFamily="34" charset="0"/>
              </a:rPr>
              <a:t>3. THE GOAL – BELIEVERS ARE CALLED TO GROW IN  CHRISTLIKENESS</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2 Cor. 3:18</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Rom. 8:28-29</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Hebrews 12:1-3 </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2 Timothy 4:5- 7</a:t>
            </a:r>
          </a:p>
          <a:p>
            <a:pPr marL="1028700" lvl="1" indent="-571500">
              <a:buFont typeface="Arial" pitchFamily="34" charset="0"/>
              <a:buChar char="•"/>
            </a:pPr>
            <a:r>
              <a:rPr lang="en-PH" sz="3600" b="1" dirty="0">
                <a:latin typeface="Arial" panose="020B0604020202020204" pitchFamily="34" charset="0"/>
                <a:cs typeface="Arial" panose="020B0604020202020204" pitchFamily="34" charset="0"/>
              </a:rPr>
              <a:t>2 Corinthians 6:4-6 </a:t>
            </a:r>
          </a:p>
          <a:p>
            <a:pPr lvl="1"/>
            <a:endParaRPr lang="en-PH" sz="3600" b="1" dirty="0">
              <a:latin typeface="Arial" panose="020B0604020202020204" pitchFamily="34" charset="0"/>
              <a:cs typeface="Arial" panose="020B0604020202020204" pitchFamily="34" charset="0"/>
            </a:endParaRPr>
          </a:p>
          <a:p>
            <a:endParaRPr lang="en-PH"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45842"/>
            <a:ext cx="80772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B.  THE MEANING OF ENDURANCE AND PERSEVERANCE </a:t>
            </a:r>
          </a:p>
          <a:p>
            <a:endParaRPr lang="en-PH" sz="4000" b="1" dirty="0">
              <a:latin typeface="Arial" panose="020B0604020202020204" pitchFamily="34" charset="0"/>
              <a:cs typeface="Arial" panose="020B0604020202020204" pitchFamily="34" charset="0"/>
            </a:endParaRPr>
          </a:p>
          <a:p>
            <a:pPr marL="285750" indent="-285750">
              <a:buFont typeface="Arial" pitchFamily="34" charset="0"/>
              <a:buChar char="•"/>
            </a:pPr>
            <a:r>
              <a:rPr lang="en-PH" sz="4000" b="1" dirty="0">
                <a:latin typeface="Arial" panose="020B0604020202020204" pitchFamily="34" charset="0"/>
                <a:cs typeface="Arial" panose="020B0604020202020204" pitchFamily="34" charset="0"/>
              </a:rPr>
              <a:t>Perseverance is “steady persistence in adhering to a course of action, a belief, or a purpose; steadfastness.”</a:t>
            </a:r>
          </a:p>
        </p:txBody>
      </p:sp>
    </p:spTree>
    <p:extLst>
      <p:ext uri="{BB962C8B-B14F-4D97-AF65-F5344CB8AC3E}">
        <p14:creationId xmlns:p14="http://schemas.microsoft.com/office/powerpoint/2010/main" val="1471790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8077200" cy="3477875"/>
          </a:xfrm>
          <a:prstGeom prst="rect">
            <a:avLst/>
          </a:prstGeom>
          <a:noFill/>
        </p:spPr>
        <p:txBody>
          <a:bodyPr wrap="square" rtlCol="0">
            <a:spAutoFit/>
          </a:bodyPr>
          <a:lstStyle/>
          <a:p>
            <a:pPr marL="285750" indent="-285750">
              <a:buFont typeface="Arial" pitchFamily="34" charset="0"/>
              <a:buChar char="•"/>
            </a:pPr>
            <a:r>
              <a:rPr lang="en-PH" sz="4400" b="1" dirty="0">
                <a:latin typeface="Arial" panose="020B0604020202020204" pitchFamily="34" charset="0"/>
                <a:cs typeface="Arial" panose="020B0604020202020204" pitchFamily="34" charset="0"/>
              </a:rPr>
              <a:t>Endurance is “the act, quality, or power of withstanding hardship or stress, the state or act of persevering.”</a:t>
            </a:r>
          </a:p>
        </p:txBody>
      </p:sp>
    </p:spTree>
    <p:extLst>
      <p:ext uri="{BB962C8B-B14F-4D97-AF65-F5344CB8AC3E}">
        <p14:creationId xmlns:p14="http://schemas.microsoft.com/office/powerpoint/2010/main" val="250966321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179</TotalTime>
  <Words>1138</Words>
  <Application>Microsoft Macintosh PowerPoint</Application>
  <PresentationFormat>On-screen Show (4:3)</PresentationFormat>
  <Paragraphs>100</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Light</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Tech Dept. GLCC</cp:lastModifiedBy>
  <cp:revision>33</cp:revision>
  <dcterms:created xsi:type="dcterms:W3CDTF">2015-10-15T22:50:10Z</dcterms:created>
  <dcterms:modified xsi:type="dcterms:W3CDTF">2022-01-23T04:38:55Z</dcterms:modified>
</cp:coreProperties>
</file>